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7" r:id="rId3"/>
    <p:sldId id="258" r:id="rId4"/>
    <p:sldId id="325" r:id="rId5"/>
    <p:sldId id="307" r:id="rId6"/>
    <p:sldId id="324" r:id="rId7"/>
    <p:sldId id="328" r:id="rId8"/>
    <p:sldId id="294" r:id="rId9"/>
    <p:sldId id="311" r:id="rId10"/>
    <p:sldId id="308" r:id="rId11"/>
    <p:sldId id="289" r:id="rId12"/>
    <p:sldId id="310" r:id="rId13"/>
    <p:sldId id="306" r:id="rId14"/>
    <p:sldId id="309" r:id="rId15"/>
    <p:sldId id="296" r:id="rId16"/>
    <p:sldId id="312" r:id="rId17"/>
    <p:sldId id="297" r:id="rId18"/>
    <p:sldId id="313" r:id="rId19"/>
    <p:sldId id="262" r:id="rId20"/>
    <p:sldId id="314" r:id="rId21"/>
    <p:sldId id="298" r:id="rId22"/>
    <p:sldId id="263" r:id="rId23"/>
    <p:sldId id="315" r:id="rId24"/>
    <p:sldId id="293" r:id="rId25"/>
    <p:sldId id="316" r:id="rId26"/>
    <p:sldId id="264" r:id="rId27"/>
    <p:sldId id="318" r:id="rId28"/>
    <p:sldId id="265" r:id="rId29"/>
    <p:sldId id="317" r:id="rId30"/>
    <p:sldId id="266" r:id="rId31"/>
    <p:sldId id="319" r:id="rId32"/>
    <p:sldId id="292" r:id="rId33"/>
    <p:sldId id="323" r:id="rId34"/>
    <p:sldId id="273" r:id="rId35"/>
    <p:sldId id="320" r:id="rId36"/>
    <p:sldId id="278" r:id="rId37"/>
    <p:sldId id="321" r:id="rId38"/>
    <p:sldId id="277" r:id="rId39"/>
    <p:sldId id="326" r:id="rId40"/>
    <p:sldId id="300" r:id="rId41"/>
    <p:sldId id="327" r:id="rId42"/>
    <p:sldId id="301" r:id="rId43"/>
    <p:sldId id="302" r:id="rId44"/>
    <p:sldId id="303" r:id="rId45"/>
    <p:sldId id="304" r:id="rId46"/>
    <p:sldId id="322" r:id="rId47"/>
    <p:sldId id="305" r:id="rId48"/>
    <p:sldId id="280" r:id="rId49"/>
    <p:sldId id="281" r:id="rId50"/>
    <p:sldId id="282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42EE14-68D7-4DF9-B0C9-BBAE199AA4B0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</dgm:pt>
    <dgm:pt modelId="{2065EA8D-F4F3-4146-A04C-B560EE2686E0}">
      <dgm:prSet phldrT="[Text]" custT="1"/>
      <dgm:spPr/>
      <dgm:t>
        <a:bodyPr/>
        <a:lstStyle/>
        <a:p>
          <a:r>
            <a:rPr lang="cs-CZ" sz="4000" dirty="0" smtClean="0"/>
            <a:t>Asistent-učitel</a:t>
          </a:r>
          <a:endParaRPr lang="cs-CZ" sz="4000" dirty="0"/>
        </a:p>
      </dgm:t>
    </dgm:pt>
    <dgm:pt modelId="{8E747F1B-00EF-4188-B811-0C34616F7230}" type="parTrans" cxnId="{394A63A1-F25E-4323-9AD4-4CAB6929DF69}">
      <dgm:prSet/>
      <dgm:spPr/>
      <dgm:t>
        <a:bodyPr/>
        <a:lstStyle/>
        <a:p>
          <a:endParaRPr lang="cs-CZ"/>
        </a:p>
      </dgm:t>
    </dgm:pt>
    <dgm:pt modelId="{3207143B-9F70-4886-9CC1-7A01D301CEC0}" type="sibTrans" cxnId="{394A63A1-F25E-4323-9AD4-4CAB6929DF69}">
      <dgm:prSet/>
      <dgm:spPr/>
      <dgm:t>
        <a:bodyPr/>
        <a:lstStyle/>
        <a:p>
          <a:endParaRPr lang="cs-CZ"/>
        </a:p>
      </dgm:t>
    </dgm:pt>
    <dgm:pt modelId="{69743A21-39D0-43A9-9839-1C87CED06E21}">
      <dgm:prSet phldrT="[Text]" custT="1"/>
      <dgm:spPr/>
      <dgm:t>
        <a:bodyPr/>
        <a:lstStyle/>
        <a:p>
          <a:r>
            <a:rPr lang="cs-CZ" sz="4000" dirty="0" smtClean="0"/>
            <a:t>Škola-asistenti</a:t>
          </a:r>
          <a:endParaRPr lang="cs-CZ" sz="4000" dirty="0"/>
        </a:p>
      </dgm:t>
    </dgm:pt>
    <dgm:pt modelId="{391FC161-0D25-407F-8D04-03E77A1AC05C}" type="parTrans" cxnId="{907FD7B7-6334-4618-BCBF-039BB02C1DA5}">
      <dgm:prSet/>
      <dgm:spPr/>
      <dgm:t>
        <a:bodyPr/>
        <a:lstStyle/>
        <a:p>
          <a:endParaRPr lang="cs-CZ"/>
        </a:p>
      </dgm:t>
    </dgm:pt>
    <dgm:pt modelId="{62DA9860-3CC2-4B76-A6E3-30181895B8A9}" type="sibTrans" cxnId="{907FD7B7-6334-4618-BCBF-039BB02C1DA5}">
      <dgm:prSet/>
      <dgm:spPr/>
      <dgm:t>
        <a:bodyPr/>
        <a:lstStyle/>
        <a:p>
          <a:endParaRPr lang="cs-CZ"/>
        </a:p>
      </dgm:t>
    </dgm:pt>
    <dgm:pt modelId="{356C28A1-4388-4C33-93A6-35E7559EA49A}">
      <dgm:prSet phldrT="[Text]" custT="1"/>
      <dgm:spPr/>
      <dgm:t>
        <a:bodyPr/>
        <a:lstStyle/>
        <a:p>
          <a:r>
            <a:rPr lang="cs-CZ" sz="4000" dirty="0" smtClean="0"/>
            <a:t>Škola-ŠPZ</a:t>
          </a:r>
          <a:endParaRPr lang="cs-CZ" sz="4000" dirty="0"/>
        </a:p>
      </dgm:t>
    </dgm:pt>
    <dgm:pt modelId="{05AF77DE-0224-4661-957F-C899A469A5BA}" type="parTrans" cxnId="{02217904-3D6C-42E7-AEE8-C24241FF646E}">
      <dgm:prSet/>
      <dgm:spPr/>
      <dgm:t>
        <a:bodyPr/>
        <a:lstStyle/>
        <a:p>
          <a:endParaRPr lang="cs-CZ"/>
        </a:p>
      </dgm:t>
    </dgm:pt>
    <dgm:pt modelId="{A3AB3318-9096-4766-B355-5C65C3632D30}" type="sibTrans" cxnId="{02217904-3D6C-42E7-AEE8-C24241FF646E}">
      <dgm:prSet/>
      <dgm:spPr/>
      <dgm:t>
        <a:bodyPr/>
        <a:lstStyle/>
        <a:p>
          <a:endParaRPr lang="cs-CZ"/>
        </a:p>
      </dgm:t>
    </dgm:pt>
    <dgm:pt modelId="{8CB9D964-37CC-4188-9912-D23484E9BCA7}" type="pres">
      <dgm:prSet presAssocID="{A142EE14-68D7-4DF9-B0C9-BBAE199AA4B0}" presName="Name0" presStyleCnt="0">
        <dgm:presLayoutVars>
          <dgm:dir/>
          <dgm:animLvl val="lvl"/>
          <dgm:resizeHandles val="exact"/>
        </dgm:presLayoutVars>
      </dgm:prSet>
      <dgm:spPr/>
    </dgm:pt>
    <dgm:pt modelId="{9827C521-A655-4A01-B777-98E2125A0FF0}" type="pres">
      <dgm:prSet presAssocID="{2065EA8D-F4F3-4146-A04C-B560EE2686E0}" presName="Name8" presStyleCnt="0"/>
      <dgm:spPr/>
    </dgm:pt>
    <dgm:pt modelId="{CD70C7A7-6D3C-4957-B358-0AA2B6B42BB6}" type="pres">
      <dgm:prSet presAssocID="{2065EA8D-F4F3-4146-A04C-B560EE2686E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0A04C2-D473-425E-A044-3B1DCD265325}" type="pres">
      <dgm:prSet presAssocID="{2065EA8D-F4F3-4146-A04C-B560EE2686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0B1622-7840-4314-814F-FCF0D210CCF0}" type="pres">
      <dgm:prSet presAssocID="{69743A21-39D0-43A9-9839-1C87CED06E21}" presName="Name8" presStyleCnt="0"/>
      <dgm:spPr/>
    </dgm:pt>
    <dgm:pt modelId="{9D41FC5F-DB6E-47A9-B6C3-2722F3CF8F60}" type="pres">
      <dgm:prSet presAssocID="{69743A21-39D0-43A9-9839-1C87CED06E2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9DEFA8-5962-44A7-9FFB-75CEE7623470}" type="pres">
      <dgm:prSet presAssocID="{69743A21-39D0-43A9-9839-1C87CED06E2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EB18AD-7FD0-44B2-94B3-99CF1517FD9F}" type="pres">
      <dgm:prSet presAssocID="{356C28A1-4388-4C33-93A6-35E7559EA49A}" presName="Name8" presStyleCnt="0"/>
      <dgm:spPr/>
    </dgm:pt>
    <dgm:pt modelId="{9D465DAA-2B74-4810-BF7D-DE3C1AC14833}" type="pres">
      <dgm:prSet presAssocID="{356C28A1-4388-4C33-93A6-35E7559EA49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30B4F6-3E38-4586-A18C-7C7AEC607447}" type="pres">
      <dgm:prSet presAssocID="{356C28A1-4388-4C33-93A6-35E7559EA4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07FD7B7-6334-4618-BCBF-039BB02C1DA5}" srcId="{A142EE14-68D7-4DF9-B0C9-BBAE199AA4B0}" destId="{69743A21-39D0-43A9-9839-1C87CED06E21}" srcOrd="1" destOrd="0" parTransId="{391FC161-0D25-407F-8D04-03E77A1AC05C}" sibTransId="{62DA9860-3CC2-4B76-A6E3-30181895B8A9}"/>
    <dgm:cxn modelId="{02217904-3D6C-42E7-AEE8-C24241FF646E}" srcId="{A142EE14-68D7-4DF9-B0C9-BBAE199AA4B0}" destId="{356C28A1-4388-4C33-93A6-35E7559EA49A}" srcOrd="2" destOrd="0" parTransId="{05AF77DE-0224-4661-957F-C899A469A5BA}" sibTransId="{A3AB3318-9096-4766-B355-5C65C3632D30}"/>
    <dgm:cxn modelId="{7D5B5812-0565-4318-B10E-78BF92A77D99}" type="presOf" srcId="{69743A21-39D0-43A9-9839-1C87CED06E21}" destId="{B99DEFA8-5962-44A7-9FFB-75CEE7623470}" srcOrd="1" destOrd="0" presId="urn:microsoft.com/office/officeart/2005/8/layout/pyramid1"/>
    <dgm:cxn modelId="{7C2CF248-B0D4-4A83-B80F-E255F7EEEA5A}" type="presOf" srcId="{69743A21-39D0-43A9-9839-1C87CED06E21}" destId="{9D41FC5F-DB6E-47A9-B6C3-2722F3CF8F60}" srcOrd="0" destOrd="0" presId="urn:microsoft.com/office/officeart/2005/8/layout/pyramid1"/>
    <dgm:cxn modelId="{D5E3D16A-377D-4A8F-963B-165A90EA8924}" type="presOf" srcId="{356C28A1-4388-4C33-93A6-35E7559EA49A}" destId="{A730B4F6-3E38-4586-A18C-7C7AEC607447}" srcOrd="1" destOrd="0" presId="urn:microsoft.com/office/officeart/2005/8/layout/pyramid1"/>
    <dgm:cxn modelId="{A3F266B2-EF8F-406E-B1A2-633EEC4D6813}" type="presOf" srcId="{2065EA8D-F4F3-4146-A04C-B560EE2686E0}" destId="{CD70C7A7-6D3C-4957-B358-0AA2B6B42BB6}" srcOrd="0" destOrd="0" presId="urn:microsoft.com/office/officeart/2005/8/layout/pyramid1"/>
    <dgm:cxn modelId="{394A63A1-F25E-4323-9AD4-4CAB6929DF69}" srcId="{A142EE14-68D7-4DF9-B0C9-BBAE199AA4B0}" destId="{2065EA8D-F4F3-4146-A04C-B560EE2686E0}" srcOrd="0" destOrd="0" parTransId="{8E747F1B-00EF-4188-B811-0C34616F7230}" sibTransId="{3207143B-9F70-4886-9CC1-7A01D301CEC0}"/>
    <dgm:cxn modelId="{554D9A9B-8EA0-47B6-ABD7-26597B841F82}" type="presOf" srcId="{A142EE14-68D7-4DF9-B0C9-BBAE199AA4B0}" destId="{8CB9D964-37CC-4188-9912-D23484E9BCA7}" srcOrd="0" destOrd="0" presId="urn:microsoft.com/office/officeart/2005/8/layout/pyramid1"/>
    <dgm:cxn modelId="{8460F2C3-A950-4EA2-BBCE-743BF01FA6C5}" type="presOf" srcId="{356C28A1-4388-4C33-93A6-35E7559EA49A}" destId="{9D465DAA-2B74-4810-BF7D-DE3C1AC14833}" srcOrd="0" destOrd="0" presId="urn:microsoft.com/office/officeart/2005/8/layout/pyramid1"/>
    <dgm:cxn modelId="{E36FA9C6-F794-4779-B82F-E20A889E4F6F}" type="presOf" srcId="{2065EA8D-F4F3-4146-A04C-B560EE2686E0}" destId="{EF0A04C2-D473-425E-A044-3B1DCD265325}" srcOrd="1" destOrd="0" presId="urn:microsoft.com/office/officeart/2005/8/layout/pyramid1"/>
    <dgm:cxn modelId="{9A2D4EF6-DB6E-4457-8207-9D4D3FC1FD07}" type="presParOf" srcId="{8CB9D964-37CC-4188-9912-D23484E9BCA7}" destId="{9827C521-A655-4A01-B777-98E2125A0FF0}" srcOrd="0" destOrd="0" presId="urn:microsoft.com/office/officeart/2005/8/layout/pyramid1"/>
    <dgm:cxn modelId="{49B01277-CA21-4242-8766-86D6EF2E08F9}" type="presParOf" srcId="{9827C521-A655-4A01-B777-98E2125A0FF0}" destId="{CD70C7A7-6D3C-4957-B358-0AA2B6B42BB6}" srcOrd="0" destOrd="0" presId="urn:microsoft.com/office/officeart/2005/8/layout/pyramid1"/>
    <dgm:cxn modelId="{1C66EEB3-FF7E-4074-8FC1-20EF7317F5A2}" type="presParOf" srcId="{9827C521-A655-4A01-B777-98E2125A0FF0}" destId="{EF0A04C2-D473-425E-A044-3B1DCD265325}" srcOrd="1" destOrd="0" presId="urn:microsoft.com/office/officeart/2005/8/layout/pyramid1"/>
    <dgm:cxn modelId="{19DA037D-05AE-4953-BE54-859478E09C94}" type="presParOf" srcId="{8CB9D964-37CC-4188-9912-D23484E9BCA7}" destId="{C60B1622-7840-4314-814F-FCF0D210CCF0}" srcOrd="1" destOrd="0" presId="urn:microsoft.com/office/officeart/2005/8/layout/pyramid1"/>
    <dgm:cxn modelId="{A65A8289-3B2A-450B-975F-ACD8219B2A87}" type="presParOf" srcId="{C60B1622-7840-4314-814F-FCF0D210CCF0}" destId="{9D41FC5F-DB6E-47A9-B6C3-2722F3CF8F60}" srcOrd="0" destOrd="0" presId="urn:microsoft.com/office/officeart/2005/8/layout/pyramid1"/>
    <dgm:cxn modelId="{254FB656-1004-4FFD-8B09-D6AED3857929}" type="presParOf" srcId="{C60B1622-7840-4314-814F-FCF0D210CCF0}" destId="{B99DEFA8-5962-44A7-9FFB-75CEE7623470}" srcOrd="1" destOrd="0" presId="urn:microsoft.com/office/officeart/2005/8/layout/pyramid1"/>
    <dgm:cxn modelId="{CAE49E7B-D1E5-4D05-8AB9-09A18544F668}" type="presParOf" srcId="{8CB9D964-37CC-4188-9912-D23484E9BCA7}" destId="{AFEB18AD-7FD0-44B2-94B3-99CF1517FD9F}" srcOrd="2" destOrd="0" presId="urn:microsoft.com/office/officeart/2005/8/layout/pyramid1"/>
    <dgm:cxn modelId="{4AB882F3-A649-4FCD-A7BC-F9BCFC7FA801}" type="presParOf" srcId="{AFEB18AD-7FD0-44B2-94B3-99CF1517FD9F}" destId="{9D465DAA-2B74-4810-BF7D-DE3C1AC14833}" srcOrd="0" destOrd="0" presId="urn:microsoft.com/office/officeart/2005/8/layout/pyramid1"/>
    <dgm:cxn modelId="{3B90C017-CAA3-48D7-B8A5-DED44E70780F}" type="presParOf" srcId="{AFEB18AD-7FD0-44B2-94B3-99CF1517FD9F}" destId="{A730B4F6-3E38-4586-A18C-7C7AEC60744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0C7A7-6D3C-4957-B358-0AA2B6B42BB6}">
      <dsp:nvSpPr>
        <dsp:cNvPr id="0" name=""/>
        <dsp:cNvSpPr/>
      </dsp:nvSpPr>
      <dsp:spPr>
        <a:xfrm>
          <a:off x="2743199" y="0"/>
          <a:ext cx="2743200" cy="1463145"/>
        </a:xfrm>
        <a:prstGeom prst="trapezoid">
          <a:avLst>
            <a:gd name="adj" fmla="val 937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Asistent-učitel</a:t>
          </a:r>
          <a:endParaRPr lang="cs-CZ" sz="4000" kern="1200" dirty="0"/>
        </a:p>
      </dsp:txBody>
      <dsp:txXfrm>
        <a:off x="2743199" y="0"/>
        <a:ext cx="2743200" cy="1463145"/>
      </dsp:txXfrm>
    </dsp:sp>
    <dsp:sp modelId="{9D41FC5F-DB6E-47A9-B6C3-2722F3CF8F60}">
      <dsp:nvSpPr>
        <dsp:cNvPr id="0" name=""/>
        <dsp:cNvSpPr/>
      </dsp:nvSpPr>
      <dsp:spPr>
        <a:xfrm>
          <a:off x="1371599" y="1463145"/>
          <a:ext cx="5486400" cy="1463145"/>
        </a:xfrm>
        <a:prstGeom prst="trapezoid">
          <a:avLst>
            <a:gd name="adj" fmla="val 937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Škola-asistenti</a:t>
          </a:r>
          <a:endParaRPr lang="cs-CZ" sz="4000" kern="1200" dirty="0"/>
        </a:p>
      </dsp:txBody>
      <dsp:txXfrm>
        <a:off x="2331719" y="1463145"/>
        <a:ext cx="3566160" cy="1463145"/>
      </dsp:txXfrm>
    </dsp:sp>
    <dsp:sp modelId="{9D465DAA-2B74-4810-BF7D-DE3C1AC14833}">
      <dsp:nvSpPr>
        <dsp:cNvPr id="0" name=""/>
        <dsp:cNvSpPr/>
      </dsp:nvSpPr>
      <dsp:spPr>
        <a:xfrm>
          <a:off x="0" y="2926291"/>
          <a:ext cx="8229600" cy="1463145"/>
        </a:xfrm>
        <a:prstGeom prst="trapezoid">
          <a:avLst>
            <a:gd name="adj" fmla="val 9374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Škola-ŠPZ</a:t>
          </a:r>
          <a:endParaRPr lang="cs-CZ" sz="4000" kern="1200" dirty="0"/>
        </a:p>
      </dsp:txBody>
      <dsp:txXfrm>
        <a:off x="1440179" y="2926291"/>
        <a:ext cx="5349240" cy="1463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A21CC-CA81-450E-9481-23174D75EE9C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05D8C-3AFF-4EAD-B2D0-3315E3A5D4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83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Malá</a:t>
            </a:r>
            <a:r>
              <a:rPr lang="cs-CZ" baseline="0" dirty="0" smtClean="0"/>
              <a:t> diskuse-proč o tom přemýšlí oni? (zakuklené očekávání)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05D8C-3AFF-4EAD-B2D0-3315E3A5D47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90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5C0BCC-C12A-45DB-A539-131EA88A0350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951380-16E3-4B10-A828-1EAE7BD226A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Pracovn&#237;%20n&#225;pl&#328;%20-%20asistent%20pedagoga.doc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kluze.upol.cz/" TargetMode="External"/><Relationship Id="rId3" Type="http://schemas.openxmlformats.org/officeDocument/2006/relationships/hyperlink" Target="http://www.sancedetem.cz/" TargetMode="External"/><Relationship Id="rId7" Type="http://schemas.openxmlformats.org/officeDocument/2006/relationships/hyperlink" Target="http://www.msmt.cz/" TargetMode="External"/><Relationship Id="rId2" Type="http://schemas.openxmlformats.org/officeDocument/2006/relationships/hyperlink" Target="http://www.asistentpedagog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jinato.cz/" TargetMode="External"/><Relationship Id="rId5" Type="http://schemas.openxmlformats.org/officeDocument/2006/relationships/hyperlink" Target="http://www.inkluzivniskola.cz/" TargetMode="External"/><Relationship Id="rId4" Type="http://schemas.openxmlformats.org/officeDocument/2006/relationships/hyperlink" Target="http://www.inkluze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1294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Spolupráce pedagoga              a asistenta pedagoga                 ve školní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7854696" cy="1336112"/>
          </a:xfrm>
        </p:spPr>
        <p:txBody>
          <a:bodyPr>
            <a:normAutofit/>
          </a:bodyPr>
          <a:lstStyle/>
          <a:p>
            <a:r>
              <a:rPr lang="cs-CZ" dirty="0" smtClean="0"/>
              <a:t>Mgr. Šárka </a:t>
            </a:r>
            <a:r>
              <a:rPr lang="cs-CZ" dirty="0" err="1" smtClean="0"/>
              <a:t>Pantůčková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8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17" y="2157586"/>
            <a:ext cx="1828800" cy="249555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speciálními </a:t>
            </a:r>
            <a:br>
              <a:rPr lang="cs-CZ" dirty="0" smtClean="0"/>
            </a:br>
            <a:r>
              <a:rPr lang="cs-CZ" dirty="0" smtClean="0"/>
              <a:t>vzdělávacími potřebami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317" y="3233610"/>
            <a:ext cx="2619375" cy="174307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" y="4869160"/>
            <a:ext cx="2619375" cy="174307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55" y="1823910"/>
            <a:ext cx="2133600" cy="140970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394" y="4653136"/>
            <a:ext cx="2619375" cy="174307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23910"/>
            <a:ext cx="1731333" cy="1280258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98768" y="1920085"/>
            <a:ext cx="3488031" cy="4434840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Mluvíme o velmi různorodé skupině, představovat si jen děti s nějakým typem „postižení“ je zavádějící</a:t>
            </a:r>
          </a:p>
          <a:p>
            <a:r>
              <a:rPr lang="cs-CZ" dirty="0" smtClean="0"/>
              <a:t>Jde v zásadě o všechny děti, </a:t>
            </a:r>
            <a:r>
              <a:rPr lang="cs-CZ" dirty="0"/>
              <a:t>které </a:t>
            </a:r>
            <a:r>
              <a:rPr lang="cs-CZ" dirty="0" smtClean="0"/>
              <a:t>ve výchovně-vzdělávacím </a:t>
            </a:r>
            <a:r>
              <a:rPr lang="cs-CZ" dirty="0"/>
              <a:t>procesu potřebují </a:t>
            </a:r>
            <a:r>
              <a:rPr lang="cs-CZ" dirty="0" smtClean="0"/>
              <a:t> „něco jinak“</a:t>
            </a:r>
          </a:p>
          <a:p>
            <a:r>
              <a:rPr lang="cs-CZ" dirty="0" smtClean="0"/>
              <a:t>Co se děje, když to nedostanou?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5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konkrétního lze zobecnit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Hlavním cílem práce pedagoga a asistenta je dosáhnou maximální možné samostatnosti žáka!!! Neposkytujeme úlevy, ale podporu. Naším cílem je POSUN</a:t>
            </a:r>
          </a:p>
        </p:txBody>
      </p:sp>
    </p:spTree>
    <p:extLst>
      <p:ext uri="{BB962C8B-B14F-4D97-AF65-F5344CB8AC3E}">
        <p14:creationId xmlns:p14="http://schemas.microsoft.com/office/powerpoint/2010/main" val="42226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Při práci se žákem vycházíme vždy z jeho aktuálních možností-na co je připraven, co může zvládnout, pro co má předpoklady (zóna proximálního vývoje)</a:t>
            </a:r>
          </a:p>
          <a:p>
            <a:r>
              <a:rPr lang="cs-CZ" sz="3200" dirty="0" smtClean="0"/>
              <a:t>Součástí procesu proto musí být průběžná diagnostika</a:t>
            </a:r>
          </a:p>
          <a:p>
            <a:r>
              <a:rPr lang="cs-CZ" sz="3200" dirty="0" smtClean="0"/>
              <a:t>Pozornost věnujeme formativnímu hodnocení a sebehodnocení žáka</a:t>
            </a:r>
          </a:p>
          <a:p>
            <a:r>
              <a:rPr lang="cs-CZ" sz="3200" dirty="0" smtClean="0"/>
              <a:t>TYTO CÍLE SDÍLÍME S UČITELI, ŽÁKEM, RODIČI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pracovat se třídou, kde jsou žáci s různými SVP?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Individualizace  a zprostředkované učení (učíme žáky učit se - objevovat a rozvíjet vlastní strategie učení)</a:t>
            </a:r>
          </a:p>
          <a:p>
            <a:r>
              <a:rPr lang="cs-CZ" sz="3600" dirty="0" smtClean="0"/>
              <a:t>Diferenciace: různé děti dosahují různými cestami různých výsledků-třída není homogenní skupina      (to se nakonec odráží i v </a:t>
            </a:r>
            <a:r>
              <a:rPr lang="cs-CZ" sz="3600" dirty="0" err="1" smtClean="0"/>
              <a:t>sumativním</a:t>
            </a:r>
            <a:r>
              <a:rPr lang="cs-CZ" sz="3600" dirty="0" smtClean="0"/>
              <a:t> hodnocení)</a:t>
            </a:r>
          </a:p>
        </p:txBody>
      </p:sp>
    </p:spTree>
    <p:extLst>
      <p:ext uri="{BB962C8B-B14F-4D97-AF65-F5344CB8AC3E}">
        <p14:creationId xmlns:p14="http://schemas.microsoft.com/office/powerpoint/2010/main" val="11994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sz="3600" dirty="0" smtClean="0"/>
              <a:t>Využíváme převážně formativní hodnocení (hodnocení pro učení) a sebehodnocení</a:t>
            </a:r>
          </a:p>
          <a:p>
            <a:r>
              <a:rPr lang="cs-CZ" sz="3600" dirty="0" smtClean="0"/>
              <a:t>Prohloubená komunikace se třídou i jednotlivci-strategie řízení třídy, rozdělování pozornosti, nastavení pravidel</a:t>
            </a:r>
          </a:p>
          <a:p>
            <a:r>
              <a:rPr lang="cs-CZ" sz="3600" dirty="0" smtClean="0"/>
              <a:t>Průběžná práce s klimatem třídy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Obecné kompetence </a:t>
            </a:r>
            <a:br>
              <a:rPr lang="cs-CZ" dirty="0" smtClean="0"/>
            </a:br>
            <a:r>
              <a:rPr lang="cs-CZ" dirty="0" smtClean="0"/>
              <a:t>asistenta pedagoga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6164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Volně dle Vyhlášky 27/2016 (kráceno)                 </a:t>
            </a:r>
          </a:p>
          <a:p>
            <a:r>
              <a:rPr lang="cs-CZ" sz="2800" b="1" dirty="0" smtClean="0"/>
              <a:t>AP poskytuje podporu jinému pedagogickému pracovníkovi při vzdělávání žáka či žáků se SVP v rozsahu podpůrného opatření. AP pomáhá jinému pedagogickému  pracovníkovi při organizaci a realizaci vzdělávání, podporuje samostatnost  a aktivní zapojení žáka do všech činností uskutečňovaných ve škole v rámci vzdělávání, včetně poskytování školských služeb</a:t>
            </a:r>
          </a:p>
        </p:txBody>
      </p:sp>
    </p:spTree>
    <p:extLst>
      <p:ext uri="{BB962C8B-B14F-4D97-AF65-F5344CB8AC3E}">
        <p14:creationId xmlns:p14="http://schemas.microsoft.com/office/powerpoint/2010/main" val="5044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AP pracuje podle potřeby se žákem nebo s ostatními žáky třídy, oddělení nebo studijní skupiny podle pokynů jiného pedagogického pracovníka a ve spolupráci s ním</a:t>
            </a:r>
          </a:p>
          <a:p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činnosti AP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smtClean="0"/>
              <a:t>a</a:t>
            </a:r>
            <a:r>
              <a:rPr lang="cs-CZ" sz="3200" dirty="0"/>
              <a:t>) pomoc </a:t>
            </a:r>
            <a:r>
              <a:rPr lang="cs-CZ" sz="3200" dirty="0" smtClean="0"/>
              <a:t>při výchovné a </a:t>
            </a:r>
            <a:r>
              <a:rPr lang="cs-CZ" sz="3200" dirty="0"/>
              <a:t>vzdělávací </a:t>
            </a:r>
            <a:r>
              <a:rPr lang="cs-CZ" sz="3200" dirty="0" smtClean="0"/>
              <a:t>činnosti a pomoc </a:t>
            </a:r>
            <a:r>
              <a:rPr lang="cs-CZ" sz="3200" dirty="0"/>
              <a:t>při komunikaci se </a:t>
            </a:r>
            <a:r>
              <a:rPr lang="cs-CZ" sz="3200" dirty="0" smtClean="0"/>
              <a:t>žáky, zákonnými </a:t>
            </a:r>
            <a:r>
              <a:rPr lang="cs-CZ" sz="3200" dirty="0"/>
              <a:t>zástupci žáků </a:t>
            </a:r>
            <a:r>
              <a:rPr lang="cs-CZ" sz="3200" dirty="0" smtClean="0"/>
              <a:t>a s </a:t>
            </a:r>
            <a:r>
              <a:rPr lang="cs-CZ" sz="3200" dirty="0"/>
              <a:t>komunitou, ze které žák pochází,</a:t>
            </a:r>
          </a:p>
          <a:p>
            <a:pPr marL="0" indent="0">
              <a:buNone/>
            </a:pPr>
            <a:r>
              <a:rPr lang="cs-CZ" sz="3200" dirty="0"/>
              <a:t>b) </a:t>
            </a:r>
            <a:r>
              <a:rPr lang="cs-CZ" sz="3200" dirty="0" smtClean="0"/>
              <a:t>pomoc žákům v adaptaci na školní </a:t>
            </a:r>
            <a:r>
              <a:rPr lang="cs-CZ" sz="3200" dirty="0"/>
              <a:t>prostředí,</a:t>
            </a:r>
          </a:p>
          <a:p>
            <a:pPr marL="0" indent="0">
              <a:buNone/>
            </a:pPr>
            <a:r>
              <a:rPr lang="cs-CZ" sz="3200" dirty="0"/>
              <a:t>c) pomoc žákům při výuce a při přípravě na </a:t>
            </a:r>
            <a:r>
              <a:rPr lang="cs-CZ" sz="3200" dirty="0" smtClean="0"/>
              <a:t>výuku; žák je přitom veden k nejvyšší možné míře samostatnosti,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3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 indent="0">
              <a:buNone/>
            </a:pPr>
            <a:r>
              <a:rPr lang="cs-CZ" sz="4000" dirty="0" smtClean="0"/>
              <a:t>d) nezbytná pomoc žákům při </a:t>
            </a:r>
            <a:r>
              <a:rPr lang="cs-CZ" sz="4000" dirty="0" err="1" smtClean="0"/>
              <a:t>sebeobsluze</a:t>
            </a:r>
            <a:r>
              <a:rPr lang="cs-CZ" sz="4000" dirty="0" smtClean="0"/>
              <a:t>  a pohybu během vyučování a při akcích pořádaných školou mimo místo, kde škola v souladu se zápisem do školského rejstříku uskutečňuje vzdělávání nebo školské služby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Jakých forem může </a:t>
            </a:r>
            <a:br>
              <a:rPr lang="cs-CZ" dirty="0" smtClean="0"/>
            </a:br>
            <a:r>
              <a:rPr lang="cs-CZ" dirty="0" smtClean="0"/>
              <a:t>práce AP nabývat?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Skupinová práce se žáky se SVP v běžném vyučování ve třídě nebo mimo ni</a:t>
            </a:r>
          </a:p>
          <a:p>
            <a:r>
              <a:rPr lang="cs-CZ" sz="3600" b="1" dirty="0" smtClean="0"/>
              <a:t>Individuální práce se žákem se SVP v běžném vyučování ve třídě dle pokynů učitele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679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Stručný </a:t>
            </a:r>
            <a:r>
              <a:rPr lang="cs-CZ" b="1" dirty="0"/>
              <a:t>legislativní </a:t>
            </a:r>
            <a:r>
              <a:rPr lang="cs-CZ" b="1" dirty="0" smtClean="0"/>
              <a:t>kontext  </a:t>
            </a:r>
          </a:p>
          <a:p>
            <a:r>
              <a:rPr lang="cs-CZ" b="1" dirty="0" smtClean="0"/>
              <a:t>Rámec spolupráce P+AP – co je naším cílem</a:t>
            </a:r>
          </a:p>
          <a:p>
            <a:r>
              <a:rPr lang="cs-CZ" b="1" dirty="0" smtClean="0"/>
              <a:t>Práce s diferencovanou třídou </a:t>
            </a:r>
          </a:p>
          <a:p>
            <a:r>
              <a:rPr lang="cs-CZ" b="1" dirty="0" smtClean="0"/>
              <a:t>Kompetence učitelů a kompetence asistentů</a:t>
            </a:r>
          </a:p>
          <a:p>
            <a:r>
              <a:rPr lang="cs-CZ" b="1" dirty="0" smtClean="0"/>
              <a:t>Tvorba dokumentů (IVP)</a:t>
            </a:r>
          </a:p>
          <a:p>
            <a:r>
              <a:rPr lang="cs-CZ" b="1" dirty="0" smtClean="0"/>
              <a:t>Jak nastavit efektivní péči – jak si rozdělit role</a:t>
            </a:r>
          </a:p>
          <a:p>
            <a:r>
              <a:rPr lang="cs-CZ" b="1" dirty="0" smtClean="0"/>
              <a:t>Koordinace práce učitel-asistent</a:t>
            </a:r>
          </a:p>
          <a:p>
            <a:r>
              <a:rPr lang="cs-CZ" b="1" dirty="0" smtClean="0"/>
              <a:t>Spolupráce se žákem a rodiči</a:t>
            </a:r>
          </a:p>
          <a:p>
            <a:r>
              <a:rPr lang="cs-CZ" b="1" dirty="0" smtClean="0"/>
              <a:t>Asistent ve třídě a ve škole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34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Autofit/>
          </a:bodyPr>
          <a:lstStyle/>
          <a:p>
            <a:r>
              <a:rPr lang="cs-CZ" sz="3600" dirty="0" smtClean="0"/>
              <a:t>Individuálně mimo třídu pracuje s podporou asistenta žák se SVP jen v odůvodněných případech</a:t>
            </a:r>
          </a:p>
          <a:p>
            <a:r>
              <a:rPr lang="cs-CZ" sz="3600" dirty="0" smtClean="0"/>
              <a:t>Práce s ostatními žáky (bez SVP) ve třídě </a:t>
            </a:r>
          </a:p>
          <a:p>
            <a:r>
              <a:rPr lang="cs-CZ" sz="3600" dirty="0" smtClean="0"/>
              <a:t>Individuální i skupinové doučování žáků se SVP po vyučování ve škole</a:t>
            </a:r>
          </a:p>
          <a:p>
            <a:r>
              <a:rPr lang="cs-CZ" sz="3600" dirty="0" smtClean="0"/>
              <a:t>V odůvodněných případech podporuje asistent žáka v jeho domácím prostředí (dlouhodobá nemoc…)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mixuje konkrétní podoba práce AP ve třídě?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Vnější rámec-legislativa</a:t>
            </a:r>
          </a:p>
          <a:p>
            <a:r>
              <a:rPr lang="cs-CZ" dirty="0" smtClean="0"/>
              <a:t>Doporučení školského poradenského zařízení        (pouze PPP, SPC)</a:t>
            </a:r>
          </a:p>
          <a:p>
            <a:r>
              <a:rPr lang="cs-CZ" dirty="0" smtClean="0"/>
              <a:t>Náplň práce, stanovená ředitelem školy                  (např. přímá a nepřímá práce)</a:t>
            </a:r>
          </a:p>
          <a:p>
            <a:r>
              <a:rPr lang="cs-CZ" dirty="0" smtClean="0"/>
              <a:t>Dohoda s vyučujícím každého předmětu</a:t>
            </a:r>
          </a:p>
          <a:p>
            <a:r>
              <a:rPr lang="cs-CZ" dirty="0"/>
              <a:t>Dohoda se žákem/žáky</a:t>
            </a:r>
          </a:p>
          <a:p>
            <a:r>
              <a:rPr lang="cs-CZ" dirty="0" smtClean="0"/>
              <a:t>Aktuální situační potřeba</a:t>
            </a:r>
          </a:p>
          <a:p>
            <a:r>
              <a:rPr lang="cs-CZ" dirty="0" smtClean="0"/>
              <a:t>Užitečný může být i úhel pohledu rodiče</a:t>
            </a:r>
          </a:p>
        </p:txBody>
      </p:sp>
    </p:spTree>
    <p:extLst>
      <p:ext uri="{BB962C8B-B14F-4D97-AF65-F5344CB8AC3E}">
        <p14:creationId xmlns:p14="http://schemas.microsoft.com/office/powerpoint/2010/main" val="4976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Asistent v individuální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Asistent většinou pracuje se žákem na stejném úkolu, jaký mají ostatní. Poskytuje mu potřebnou podporu, strukturuje práci, pomáhá se zaměřením a udržením pozornosti </a:t>
            </a:r>
            <a:r>
              <a:rPr lang="cs-CZ" sz="4000" dirty="0" err="1" smtClean="0"/>
              <a:t>atd</a:t>
            </a:r>
            <a:r>
              <a:rPr lang="cs-CZ" sz="4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664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r>
              <a:rPr lang="cs-CZ" sz="3200" dirty="0" smtClean="0"/>
              <a:t>Asistent někdy pracuje se žákem na jiném úkolu (upraveném v závislosti na SVP). Může zadávat instrukci, ověřuje porozumění, doprovází úkolem, vyhodnocuje (neklasifikuje!!!)</a:t>
            </a:r>
          </a:p>
          <a:p>
            <a:r>
              <a:rPr lang="cs-CZ" sz="3200" dirty="0" smtClean="0"/>
              <a:t>Asistent může mít další, doplňující úkol-například pozorování a diagnostiku žákových kognitivních procesů, podporu samostatnosti, práci s chybou, rozvoj sociálních dovedností, sledování jeho chování a reakcí…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co myslet při individuální práci asistenta se žákem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Vyjasnění rolí učitel-asistent v očích žáka</a:t>
            </a:r>
          </a:p>
          <a:p>
            <a:r>
              <a:rPr lang="cs-CZ" sz="3200" dirty="0" smtClean="0"/>
              <a:t>Role učitele (zadání úkolu, hodnocení, zpětná vazba)</a:t>
            </a:r>
          </a:p>
          <a:p>
            <a:r>
              <a:rPr lang="cs-CZ" sz="3200" dirty="0" smtClean="0"/>
              <a:t>Vytvoření potřebných podmínek pro práci žáka i třídy</a:t>
            </a:r>
          </a:p>
          <a:p>
            <a:r>
              <a:rPr lang="cs-CZ" sz="3200" dirty="0" smtClean="0"/>
              <a:t>Pozor na dopomoc tam, kde jí není třeba-náš cíl je podpořit rozvoj žákových kompetencí</a:t>
            </a:r>
          </a:p>
        </p:txBody>
      </p:sp>
    </p:spTree>
    <p:extLst>
      <p:ext uri="{BB962C8B-B14F-4D97-AF65-F5344CB8AC3E}">
        <p14:creationId xmlns:p14="http://schemas.microsoft.com/office/powerpoint/2010/main" val="10133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Vhodné je dojednat si se žákem, jak dá asistentovi najevo, že jeho pomoc potřebuje (stejný signál pro všechny žáky?)</a:t>
            </a:r>
          </a:p>
          <a:p>
            <a:r>
              <a:rPr lang="cs-CZ" sz="4000" b="1" dirty="0" smtClean="0"/>
              <a:t>Asistent učí žáka říkat si o konkrétní pomoc, doptává se, vyjednává (a co už jsi zkusil, jak jsi na to šel…)</a:t>
            </a:r>
          </a:p>
          <a:p>
            <a:pPr marL="0" indent="0">
              <a:buNone/>
            </a:pPr>
            <a:endParaRPr lang="cs-CZ" sz="4000" dirty="0" smtClean="0"/>
          </a:p>
          <a:p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Asistent ve skupinové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 žákům se SVP může asistent přibrat do skupiny další žáky, kteří potřebují dopomoc</a:t>
            </a:r>
          </a:p>
          <a:p>
            <a:r>
              <a:rPr lang="cs-CZ" sz="3600" b="1" dirty="0" smtClean="0"/>
              <a:t>Může pracovat i se skupinou, kde žádný žák se SVP není                      </a:t>
            </a:r>
          </a:p>
          <a:p>
            <a:r>
              <a:rPr lang="cs-CZ" sz="3600" b="1" dirty="0" smtClean="0"/>
              <a:t>Skupinovou práci pak řídí a koordinuje, rozděluje rovnoměrně pozornost mezi všechny žáky</a:t>
            </a:r>
          </a:p>
        </p:txBody>
      </p:sp>
    </p:spTree>
    <p:extLst>
      <p:ext uri="{BB962C8B-B14F-4D97-AF65-F5344CB8AC3E}">
        <p14:creationId xmlns:p14="http://schemas.microsoft.com/office/powerpoint/2010/main" val="18007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Podporuje aktivní zapojení žáka se SVP do skupiny-pomáhá vytvářet prostor, podporuje jeho komunikaci          s ostatními, připravuje „šance“ uspět</a:t>
            </a:r>
          </a:p>
          <a:p>
            <a:r>
              <a:rPr lang="cs-CZ" sz="3200" b="1" dirty="0" smtClean="0"/>
              <a:t>Složení skupiny se odvíjí od tématu a cíle hodiny, chceme, aby všichni žáci pracovali na své maximum</a:t>
            </a:r>
          </a:p>
          <a:p>
            <a:r>
              <a:rPr lang="cs-CZ" sz="3200" b="1" dirty="0" smtClean="0"/>
              <a:t>Skupinová práce je optimální k naplňování </a:t>
            </a:r>
            <a:r>
              <a:rPr lang="cs-CZ" sz="3200" b="1" dirty="0" err="1" smtClean="0"/>
              <a:t>mimovýukových</a:t>
            </a:r>
            <a:r>
              <a:rPr lang="cs-CZ" sz="3200" b="1" dirty="0" smtClean="0"/>
              <a:t> cílů (sociální učení, vztahy) a k pedagogické diagnostice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Asistent v práci se třídou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b="1" dirty="0" smtClean="0"/>
              <a:t>Vytváří prostor pro učitele, který se díky tomu může věnovat žákům se SVP nebo skupině žáků, kteří jej potřebují</a:t>
            </a:r>
          </a:p>
          <a:p>
            <a:r>
              <a:rPr lang="cs-CZ" sz="3600" b="1" dirty="0" smtClean="0"/>
              <a:t>Podmínkou jsou dobře zvládnuté komunikační dovednosti AP a vyjasnění role v očích žáků (předání žezla učitelem)</a:t>
            </a:r>
          </a:p>
        </p:txBody>
      </p:sp>
    </p:spTree>
    <p:extLst>
      <p:ext uri="{BB962C8B-B14F-4D97-AF65-F5344CB8AC3E}">
        <p14:creationId xmlns:p14="http://schemas.microsoft.com/office/powerpoint/2010/main" val="19921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92500"/>
          </a:bodyPr>
          <a:lstStyle/>
          <a:p>
            <a:r>
              <a:rPr lang="cs-CZ" sz="3600" b="1" dirty="0" smtClean="0"/>
              <a:t>Činnosti mohou být velmi různorodé a v zásadě se dělí na „neodborné a odborné“-odvíjí se od kvalifikace AP</a:t>
            </a:r>
          </a:p>
          <a:p>
            <a:pPr>
              <a:buFont typeface="Arial" pitchFamily="34" charset="0"/>
              <a:buChar char="•"/>
            </a:pPr>
            <a:r>
              <a:rPr lang="cs-CZ" sz="3600" b="1" dirty="0" smtClean="0"/>
              <a:t>Vybírá a rozdává sešity, kontroluje zápis úkolu, předepisuje zadání na tabuli, rozdává nebo kontroluje pomůcky…</a:t>
            </a:r>
          </a:p>
          <a:p>
            <a:pPr>
              <a:buFont typeface="Arial" pitchFamily="34" charset="0"/>
              <a:buChar char="•"/>
            </a:pPr>
            <a:r>
              <a:rPr lang="cs-CZ" sz="3600" b="1" dirty="0" smtClean="0"/>
              <a:t>Prochází třídou a kontroluje samostatnou práci, zadává diktát, opakuje probranou látku, pracuje se žáky u tabule při procvičování…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přemýšlíme o tématu spolupráce P a AP ve škole?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Práce ve třídě se žáky se SVP je velmi náročná, často nezvládnutelná pro jednoho pedagoga.</a:t>
            </a:r>
          </a:p>
          <a:p>
            <a:r>
              <a:rPr lang="cs-CZ" sz="3600" b="1" dirty="0" smtClean="0"/>
              <a:t>AP může v takových případech učiteli výrazně pomáhat, ale  jeho práce musí být efektivní.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6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Nezastupitelná role pedagoga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Pedagog je vždy tím, který vede a koordinuje práci ve třídě, včetně práce AP (organizačně i metodicky)</a:t>
            </a:r>
          </a:p>
          <a:p>
            <a:r>
              <a:rPr lang="cs-CZ" sz="3200" b="1" dirty="0" smtClean="0"/>
              <a:t>Pedagog zůstává i pro žáka se SVP hlavní osobou  ve škole, učí jej nové látce, zadává a hodnotí jeho práci, ověřuje jeho znalosti, posiluje vzájemný vztah, podporuje jeho včlenění do kolektivu</a:t>
            </a:r>
          </a:p>
        </p:txBody>
      </p:sp>
    </p:spTree>
    <p:extLst>
      <p:ext uri="{BB962C8B-B14F-4D97-AF65-F5344CB8AC3E}">
        <p14:creationId xmlns:p14="http://schemas.microsoft.com/office/powerpoint/2010/main" val="26496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Pedagog určuje práci asistenta, domlouvá se s ním  na obsahu i procesu práce se žákem/žáky</a:t>
            </a:r>
          </a:p>
          <a:p>
            <a:r>
              <a:rPr lang="cs-CZ" sz="3600" b="1" dirty="0" smtClean="0"/>
              <a:t>Jinými slovy-asistent nesupluje učitele, je prostředníkem a podpůrnou osobou, ale jeho práce může být té pedagogické v mnohém podobná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Dojednávání na úrovni učitelé-asistenti-kdy je na co správný čas?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b="1" dirty="0"/>
              <a:t>Nástup AP do </a:t>
            </a:r>
            <a:r>
              <a:rPr lang="cs-CZ" sz="3600" b="1" dirty="0" smtClean="0"/>
              <a:t>funkce-orientace ve třídním klimatu, seznámení s dostupnými dokumenty žáka se SVP</a:t>
            </a:r>
            <a:endParaRPr lang="cs-CZ" sz="3600" b="1" dirty="0"/>
          </a:p>
          <a:p>
            <a:pPr>
              <a:buFont typeface="Arial" pitchFamily="34" charset="0"/>
              <a:buChar char="•"/>
            </a:pPr>
            <a:r>
              <a:rPr lang="cs-CZ" sz="3600" b="1" dirty="0" smtClean="0"/>
              <a:t>Tvorba IVP- konkretizace role a činností AP v jednotlivých vyučovacích předmětech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0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b="1" dirty="0" smtClean="0"/>
              <a:t>Týdenní/měsíční setkání se shrnutím a plánem-reflexe posunů žáka, zamyšlení nad efektivitou spolupráce P+AP, dohoda na změně taktiky…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 smtClean="0"/>
              <a:t>Shrnující setkání po vyučování + příprava na další den</a:t>
            </a:r>
          </a:p>
          <a:p>
            <a:pPr>
              <a:buNone/>
            </a:pPr>
            <a:r>
              <a:rPr lang="cs-CZ" sz="3200" b="1" dirty="0" smtClean="0"/>
              <a:t>    Začátek vyučování nebo vyuč. hodiny</a:t>
            </a:r>
          </a:p>
          <a:p>
            <a:pPr>
              <a:buFont typeface="Arial" pitchFamily="34" charset="0"/>
              <a:buChar char="•"/>
            </a:pPr>
            <a:r>
              <a:rPr lang="cs-CZ" sz="3200" b="1" dirty="0" smtClean="0"/>
              <a:t>V průběhu vyuč. hodiny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Tvorba a projednávání  IVP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Společně s poradenskými pracovníky školy pečlivé prostudování podkladů ze ŠPZ, diskuse, případné vyjasnění s tím, kdo dělal diagnostiku žáka</a:t>
            </a:r>
          </a:p>
          <a:p>
            <a:r>
              <a:rPr lang="cs-CZ" sz="3600" b="1" dirty="0" smtClean="0"/>
              <a:t>Vymezení obecné role AP u daného dítě</a:t>
            </a:r>
          </a:p>
          <a:p>
            <a:endParaRPr lang="cs-CZ" sz="3600" dirty="0" smtClean="0"/>
          </a:p>
          <a:p>
            <a:endParaRPr lang="cs-CZ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4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92500"/>
          </a:bodyPr>
          <a:lstStyle/>
          <a:p>
            <a:r>
              <a:rPr lang="cs-CZ" sz="3600" b="1" dirty="0" smtClean="0"/>
              <a:t>Úkoly AP v jednotlivých předmětech-přizpůsobit speciálním vzdělávacím potřebám žáka a charakteru předmětu (logicky nebude poskytovat AP stejnou podporu v různých typech předmětů)</a:t>
            </a:r>
          </a:p>
          <a:p>
            <a:r>
              <a:rPr lang="cs-CZ" sz="3600" b="1" dirty="0" smtClean="0"/>
              <a:t>! DŮLEŽITÉ ! Nastavení spolupráce se zákonnými zástupci nebo dalšími subjekty</a:t>
            </a:r>
          </a:p>
          <a:p>
            <a:r>
              <a:rPr lang="cs-CZ" sz="3600" b="1" dirty="0" smtClean="0"/>
              <a:t>Zplnomocnění žáka samotného-co se od něj očekává, co potřebuje…</a:t>
            </a:r>
          </a:p>
          <a:p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při přípravě na hodinu</a:t>
            </a:r>
            <a:br>
              <a:rPr lang="cs-CZ" dirty="0" smtClean="0"/>
            </a:br>
            <a:r>
              <a:rPr lang="cs-CZ" dirty="0" smtClean="0"/>
              <a:t>(optimálně ve dvou P+A)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Učitel naplánuje téma a rámcový plán hodiny</a:t>
            </a:r>
          </a:p>
          <a:p>
            <a:r>
              <a:rPr lang="cs-CZ" sz="3200" b="1" dirty="0" smtClean="0"/>
              <a:t>Promýšlí jednotlivé kroky s ohledem na možnosti žáků  se SVP</a:t>
            </a:r>
          </a:p>
          <a:p>
            <a:r>
              <a:rPr lang="cs-CZ" sz="3200" b="1" dirty="0" smtClean="0"/>
              <a:t>Zmapuje si, kdy který žák potřebuje asistenta „pro sebe“ a kdy je naopak  asistent  volný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867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Vytipuje úkoly, kde u žáka se SVP potřebuje být on sám</a:t>
            </a:r>
          </a:p>
          <a:p>
            <a:r>
              <a:rPr lang="cs-CZ" sz="3200" b="1" dirty="0" smtClean="0"/>
              <a:t>Plánuje pak po krocích činnosti pro sebe a pro asistenta</a:t>
            </a:r>
          </a:p>
          <a:p>
            <a:r>
              <a:rPr lang="cs-CZ" sz="3200" b="1" dirty="0" smtClean="0"/>
              <a:t>Dojedná s asistentem svůj plán s dostatečným předstihem   a požádá o případnou přípravu pomůcek, PL, her apod.</a:t>
            </a:r>
          </a:p>
          <a:p>
            <a:r>
              <a:rPr lang="cs-CZ" sz="3200" b="1" dirty="0" smtClean="0"/>
              <a:t>V průběhu hodiny „vede“ a dle situace improvizuje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Dodatek…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Asistent vede v patrnosti více podrobností o tom,      jak žák přemýšlí, jak pracuje, jaké podmínky potřebuje vytvořit pro práci, jaký typ úkolů zvládne a kdy a s čím potřebuje pomoct…</a:t>
            </a:r>
          </a:p>
          <a:p>
            <a:r>
              <a:rPr lang="cs-CZ" sz="3200" b="1" dirty="0" smtClean="0"/>
              <a:t>Proto může být pro učitele neocenitelným zdrojem informací </a:t>
            </a:r>
          </a:p>
        </p:txBody>
      </p:sp>
    </p:spTree>
    <p:extLst>
      <p:ext uri="{BB962C8B-B14F-4D97-AF65-F5344CB8AC3E}">
        <p14:creationId xmlns:p14="http://schemas.microsoft.com/office/powerpoint/2010/main" val="21294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Asistent může dát učiteli zpětnou vazbu na to,co z jeho pokynů, přístupů apod. funguje dobře            a co žák naopak potřebuje jinak </a:t>
            </a:r>
          </a:p>
          <a:p>
            <a:r>
              <a:rPr lang="cs-CZ" sz="3600" b="1" dirty="0" smtClean="0"/>
              <a:t>Asistent pracuje i s dalšími žáky ve třídě- i o nich může podat mnoho důležitých informací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Cesta k efektivitě vede přes profesionalitu obou aktérů, přijetí rolí a zejména přes dobrou koordinaci jejich práce.  </a:t>
            </a:r>
          </a:p>
          <a:p>
            <a:r>
              <a:rPr lang="cs-CZ" sz="3200" b="1" dirty="0" smtClean="0"/>
              <a:t>Asistent má být podporou především pro učitele, ale také pro jednotlivé žáky. Dokonce i pro školu jako systém. </a:t>
            </a:r>
          </a:p>
          <a:p>
            <a:r>
              <a:rPr lang="cs-CZ" sz="3200" b="1" dirty="0" smtClean="0"/>
              <a:t>O to, aby „TO FUNGOVALO“, je třeba se průběžně starat  na mnoha úrovních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0736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Kdo je ve hře v systému péče o žáky    se SVP a v jaké roli?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Školské poradenské zařízení (PPP, SPC)-diagnostikou a doporučeními, metodickým vedením</a:t>
            </a:r>
          </a:p>
          <a:p>
            <a:r>
              <a:rPr lang="cs-CZ" sz="3200" b="1" dirty="0" smtClean="0"/>
              <a:t>Vedení školy-vytvářením podmínek, výběrem asistentů, tvorbou náplně práce, delegováním kompetencí</a:t>
            </a:r>
          </a:p>
          <a:p>
            <a:r>
              <a:rPr lang="cs-CZ" sz="3200" b="1" dirty="0" smtClean="0"/>
              <a:t>Poradenští pracovníci školy-metodickou a administrativní podporou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7795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Třídní učitelé-koordinací péče v rámci dané třídy </a:t>
            </a:r>
          </a:p>
          <a:p>
            <a:r>
              <a:rPr lang="cs-CZ" sz="3200" b="1" dirty="0" smtClean="0"/>
              <a:t>Asistenti pedagoga-prací se žáky a učiteli, případně rodiči</a:t>
            </a:r>
          </a:p>
          <a:p>
            <a:r>
              <a:rPr lang="cs-CZ" sz="3200" b="1" dirty="0" smtClean="0"/>
              <a:t>Vyučující jednotlivých předmětů-respektem ke speciálním potřebám žáka, dojednáváním s asistentem, promýšlením příprav, vedením každé vyuč. hodiny</a:t>
            </a:r>
          </a:p>
          <a:p>
            <a:r>
              <a:rPr lang="cs-CZ" sz="3200" b="1" dirty="0" smtClean="0"/>
              <a:t>Rodiče žáků se SVP-poradenstvím, domácí přípravou, motivací žáka</a:t>
            </a:r>
          </a:p>
          <a:p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Práce asistenta jako výsledek dojednávání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39460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92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Dojednávání škola-ŠPZ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ŠPZ je v systému kolem žáka se SVP důležitým partnerem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Je zodpovědné za diagnostiku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Rozhoduje o tom, jakou formou se žák bude vzdělávat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Dává doporučení podpůrných opatření = jak se žákem pracovat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Metodicky vede učitele a asistenty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Je zdrojem odborníků na danou problematiku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Má zkušenosti…a může předávat konkrétní nápady, tipy, materiály pro práci se žákem</a:t>
            </a:r>
          </a:p>
        </p:txBody>
      </p:sp>
    </p:spTree>
    <p:extLst>
      <p:ext uri="{BB962C8B-B14F-4D97-AF65-F5344CB8AC3E}">
        <p14:creationId xmlns:p14="http://schemas.microsoft.com/office/powerpoint/2010/main" val="952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Aby mohla spolupráce fungovat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Škola poskytuje ŠPZ plnohodnotné informace      (školní dotazník, vyhodnocení efektivity práce žáka s AP…)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Škola vyjednává se ŠPZ navrhovaná podpůrná opatření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Škola je aktivní, oslovuje odborníky, kteří dělali diagnostiku, obrací se na ně s dotazy a konzultuje zavčasu případné obtíže ve vzdělávání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Využívá náslechy odborníků v hodinách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Koordinaci těchto aktivit může mít v kompetenci asistent pedagoga, sám může být se ŠPZ v kontaktu nejvíce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970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Dojednávání škola-asistenti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Vzhledem k narůstání počtu žáků, kteří se vzdělávají s podporou asistenta, by měla škola vytvořit nějaký svůj koncept v této oblasti (=jak my to u nás děláme)</a:t>
            </a:r>
          </a:p>
          <a:p>
            <a:r>
              <a:rPr lang="cs-CZ" sz="3200" b="1" dirty="0" smtClean="0"/>
              <a:t>Škola vybírá asistenty podle toho, o jakého žáka se SVP se jedná! Doporučujeme databázi asistentů, kterou škola aktivně doplňuje</a:t>
            </a:r>
          </a:p>
        </p:txBody>
      </p:sp>
    </p:spTree>
    <p:extLst>
      <p:ext uri="{BB962C8B-B14F-4D97-AF65-F5344CB8AC3E}">
        <p14:creationId xmlns:p14="http://schemas.microsoft.com/office/powerpoint/2010/main" val="181396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V náplni práce</a:t>
            </a:r>
            <a:r>
              <a:rPr lang="cs-CZ" sz="2800" b="1" dirty="0" smtClean="0">
                <a:hlinkClick r:id="rId2" action="ppaction://hlinkfile"/>
              </a:rPr>
              <a:t> </a:t>
            </a:r>
            <a:r>
              <a:rPr lang="cs-CZ" sz="2800" b="1" dirty="0" smtClean="0"/>
              <a:t>škola přesně specifikuje, jaké činnosti asistent může vykonávat-vychází přitom z potřeb žáka       se SVP a také z kompetencí asistenta (obecná a konkrétní část náplně práce), které jsou zarámované legislativou</a:t>
            </a:r>
          </a:p>
          <a:p>
            <a:r>
              <a:rPr lang="cs-CZ" sz="2800" b="1" dirty="0" smtClean="0"/>
              <a:t>Škola vytváří asistentům PODMÍNKY pro jejich práci</a:t>
            </a:r>
          </a:p>
          <a:p>
            <a:r>
              <a:rPr lang="cs-CZ" sz="2800" b="1" dirty="0" smtClean="0"/>
              <a:t>Vedení jasně deklaruje, v čí kompetenci je koordinace práce asistentů (náplň práce pedagogů a vychovatelů)a jejich metodické vedení 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rodičů v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Rodiče jsou naši partneři-potřebujeme je </a:t>
            </a:r>
          </a:p>
          <a:p>
            <a:r>
              <a:rPr lang="cs-CZ" b="1" dirty="0" smtClean="0"/>
              <a:t>Znají své dítě, vědí jak přemýšlí a prožívá, co mu pomáhá    a co „na něj funguje“</a:t>
            </a:r>
          </a:p>
          <a:p>
            <a:r>
              <a:rPr lang="cs-CZ" b="1" dirty="0" smtClean="0"/>
              <a:t>Mohou nám poradit, jak reagovat ve vypjatých situacích,  co se osvědčilo v konfliktech, afektech apod.</a:t>
            </a:r>
          </a:p>
          <a:p>
            <a:r>
              <a:rPr lang="cs-CZ" b="1" dirty="0" smtClean="0"/>
              <a:t>Rodiče jsou zodpovědní za domácí přípravu, potřebujeme jejich práci s dítětem-jak je motivovat?</a:t>
            </a:r>
          </a:p>
          <a:p>
            <a:r>
              <a:rPr lang="cs-CZ" b="1" dirty="0" smtClean="0"/>
              <a:t>Rodiče spoluutvářejí postoj dítěte ke škole-je užitečné, když nejdou „proti nám“</a:t>
            </a:r>
          </a:p>
          <a:p>
            <a:r>
              <a:rPr lang="cs-CZ" b="1" dirty="0" smtClean="0"/>
              <a:t>Očekávání rodičů má své hranice-neúkolují AP! Potřebují od nás ale vysvětlení pozice AP (není to asistent k dítěti)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941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potřebují asistenti </a:t>
            </a:r>
            <a:br>
              <a:rPr lang="cs-CZ" dirty="0" smtClean="0"/>
            </a:br>
            <a:r>
              <a:rPr lang="cs-CZ" dirty="0" smtClean="0"/>
              <a:t>pro svou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Vyjasněnou pozici v systému školy</a:t>
            </a:r>
          </a:p>
          <a:p>
            <a:r>
              <a:rPr lang="cs-CZ" b="1" dirty="0" smtClean="0"/>
              <a:t>Smysluplnou pracovní náplň</a:t>
            </a:r>
          </a:p>
          <a:p>
            <a:r>
              <a:rPr lang="cs-CZ" b="1" dirty="0" smtClean="0"/>
              <a:t>Možnost dalšího vzdělávání, literaturu</a:t>
            </a:r>
          </a:p>
          <a:p>
            <a:r>
              <a:rPr lang="cs-CZ" b="1" dirty="0" smtClean="0"/>
              <a:t>Respekt ze strany učitelů</a:t>
            </a:r>
          </a:p>
          <a:p>
            <a:r>
              <a:rPr lang="cs-CZ" b="1" dirty="0" smtClean="0"/>
              <a:t>Podmínky pro svou práci (zázemí, pomůcky)</a:t>
            </a:r>
          </a:p>
          <a:p>
            <a:r>
              <a:rPr lang="cs-CZ" b="1" dirty="0" smtClean="0"/>
              <a:t>Vedení ze strany učitele</a:t>
            </a:r>
          </a:p>
          <a:p>
            <a:r>
              <a:rPr lang="cs-CZ" b="1" dirty="0" smtClean="0"/>
              <a:t>Přiměřený prostor pro vlastní aktivitu a návrhy</a:t>
            </a:r>
          </a:p>
          <a:p>
            <a:r>
              <a:rPr lang="cs-CZ" b="1" dirty="0" smtClean="0"/>
              <a:t>Zpětnou vazbu na svou práci</a:t>
            </a:r>
          </a:p>
          <a:p>
            <a:r>
              <a:rPr lang="cs-CZ" b="1" dirty="0" smtClean="0"/>
              <a:t>Možnost sdílet zkušenosti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96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asistent přinést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Pocit bezpečí učitelům při práci s „náročnými“ žáky</a:t>
            </a:r>
          </a:p>
          <a:p>
            <a:r>
              <a:rPr lang="cs-CZ" b="1" dirty="0" smtClean="0"/>
              <a:t>Podíl na administrativě kolem žáka se SVP</a:t>
            </a:r>
          </a:p>
          <a:p>
            <a:r>
              <a:rPr lang="cs-CZ" b="1" dirty="0" smtClean="0"/>
              <a:t>Příspěvek k renomé školy (umíme se postarat o žáky)</a:t>
            </a:r>
          </a:p>
          <a:p>
            <a:r>
              <a:rPr lang="cs-CZ" b="1" dirty="0" smtClean="0"/>
              <a:t>Pohled </a:t>
            </a:r>
            <a:r>
              <a:rPr lang="cs-CZ" b="1" dirty="0" err="1" smtClean="0"/>
              <a:t>zvenčí-nové</a:t>
            </a:r>
            <a:r>
              <a:rPr lang="cs-CZ" b="1" dirty="0" smtClean="0"/>
              <a:t> poznatky, nápady, pomůcky…</a:t>
            </a:r>
          </a:p>
          <a:p>
            <a:r>
              <a:rPr lang="cs-CZ" b="1" dirty="0" smtClean="0"/>
              <a:t>Podíl na kontaktu se zákonnými zástupci</a:t>
            </a:r>
          </a:p>
          <a:p>
            <a:r>
              <a:rPr lang="cs-CZ" b="1" dirty="0" smtClean="0"/>
              <a:t>Pomoc při diagnostice žáka</a:t>
            </a:r>
          </a:p>
          <a:p>
            <a:r>
              <a:rPr lang="cs-CZ" b="1" dirty="0" smtClean="0"/>
              <a:t>Zpětná vazba pro učitele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8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smtClean="0"/>
              <a:t>Legislativní okénko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r>
              <a:rPr lang="cs-CZ" sz="3600" dirty="0" smtClean="0"/>
              <a:t>Co vše je legislativně vymezeno: zřízení funkce AP, popis činností AP, požadavky na odbornou kvalifikaci, pracovně-právní vztahy, studium pro splnění kvalifikačních předpokladů</a:t>
            </a:r>
          </a:p>
          <a:p>
            <a:r>
              <a:rPr lang="cs-CZ" sz="3600" dirty="0" smtClean="0"/>
              <a:t>Co v legislativě nenajdeme: proces výběru AP, dojednávání jejich náplně práce, proces koordinace činností v rámci hodiny a třídy a mnohé další…</a:t>
            </a:r>
          </a:p>
        </p:txBody>
      </p:sp>
    </p:spTree>
    <p:extLst>
      <p:ext uri="{BB962C8B-B14F-4D97-AF65-F5344CB8AC3E}">
        <p14:creationId xmlns:p14="http://schemas.microsoft.com/office/powerpoint/2010/main" val="21516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www.asistentpedagoga.cz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www.sancedetem.cz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www.inkluze.cz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www.inkluzivniskola.cz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www.majinato.cz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hlinkClick r:id="rId7"/>
              </a:rPr>
              <a:t>www.msmt.cz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hlinkClick r:id="rId8"/>
              </a:rPr>
              <a:t>www.inkluze.upol.cz</a:t>
            </a:r>
            <a:endParaRPr lang="cs-CZ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cs-CZ" sz="3200" dirty="0" smtClean="0"/>
          </a:p>
          <a:p>
            <a:endParaRPr lang="cs-CZ" sz="32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4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Takto vzniká prostor, který si každá škola musí (může) vyplnit sama. Přístup k problematice by přitom měl být systémový-základní rámec je společný pro všechny pracovníky školy a žáky se SVP </a:t>
            </a:r>
          </a:p>
          <a:p>
            <a:r>
              <a:rPr lang="cs-CZ" sz="3600" b="1" dirty="0" smtClean="0"/>
              <a:t>Znalost legislativy pomáhá při dojednávání podmínek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</a:rPr>
              <a:t>Školský zákon-paragraf 16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600" i="1" dirty="0" smtClean="0">
                <a:solidFill>
                  <a:srgbClr val="FF0000"/>
                </a:solidFill>
                <a:latin typeface="Arial" charset="0"/>
              </a:rPr>
              <a:t>Dítětem, žákem a studentem </a:t>
            </a:r>
            <a:r>
              <a:rPr lang="cs-CZ" altLang="cs-CZ" sz="3600" dirty="0" smtClean="0">
                <a:latin typeface="Arial" charset="0"/>
              </a:rPr>
              <a:t>se SVP se rozumí osoba, která k </a:t>
            </a:r>
            <a:r>
              <a:rPr lang="cs-CZ" altLang="cs-CZ" sz="3600" b="1" dirty="0" smtClean="0">
                <a:latin typeface="Arial" charset="0"/>
              </a:rPr>
              <a:t>naplnění svých vzdělávacích možností </a:t>
            </a:r>
            <a:r>
              <a:rPr lang="cs-CZ" altLang="cs-CZ" sz="3600" dirty="0" smtClean="0">
                <a:latin typeface="Arial" charset="0"/>
              </a:rPr>
              <a:t>nebo k uplatnění nebo užívání svých práv na rovnoprávném základě s ostatními potřebuje poskytnutí podpůrných opatření. </a:t>
            </a:r>
            <a:endParaRPr lang="cs-CZ" altLang="cs-CZ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>
              <a:buNone/>
            </a:pPr>
            <a:r>
              <a:rPr lang="cs-CZ" altLang="cs-CZ" dirty="0" smtClean="0">
                <a:latin typeface="Arial" charset="0"/>
              </a:rPr>
              <a:t>   </a:t>
            </a:r>
            <a:r>
              <a:rPr lang="cs-CZ" altLang="cs-CZ" sz="3600" dirty="0" smtClean="0">
                <a:latin typeface="Arial" charset="0"/>
              </a:rPr>
              <a:t>PO se rozumí </a:t>
            </a:r>
            <a:r>
              <a:rPr lang="cs-CZ" altLang="cs-CZ" sz="3600" b="1" dirty="0" smtClean="0">
                <a:latin typeface="Arial" charset="0"/>
              </a:rPr>
              <a:t>nezbytné úpravy </a:t>
            </a:r>
            <a:r>
              <a:rPr lang="cs-CZ" altLang="cs-CZ" sz="3600" dirty="0" smtClean="0">
                <a:latin typeface="Arial" charset="0"/>
              </a:rPr>
              <a:t>ve vzdělávání a školských službách odpovídající zdravotnímu stavu, kulturnímu prostředí nebo jiným životním podmínkám dítěte, žáka nebo studenta. Děti…se SVP mají právo na bezplatné poskytování podpůrných opatření </a:t>
            </a:r>
            <a:r>
              <a:rPr lang="cs-CZ" altLang="cs-CZ" sz="3600" b="1" i="1" dirty="0" smtClean="0">
                <a:solidFill>
                  <a:srgbClr val="FF0000"/>
                </a:solidFill>
                <a:latin typeface="Arial" charset="0"/>
              </a:rPr>
              <a:t>školou  a školským zařízením</a:t>
            </a:r>
            <a:r>
              <a:rPr lang="cs-CZ" alt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1741</TotalTime>
  <Words>2256</Words>
  <Application>Microsoft Office PowerPoint</Application>
  <PresentationFormat>Předvádění na obrazovce (4:3)</PresentationFormat>
  <Paragraphs>199</Paragraphs>
  <Slides>50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Calibri</vt:lpstr>
      <vt:lpstr>Constantia</vt:lpstr>
      <vt:lpstr>Wingdings 2</vt:lpstr>
      <vt:lpstr>Tok</vt:lpstr>
      <vt:lpstr>Spolupráce pedagoga              a asistenta pedagoga                 ve školní praxi</vt:lpstr>
      <vt:lpstr>Program semináře</vt:lpstr>
      <vt:lpstr>Jak přemýšlíme o tématu spolupráce P a AP ve škole? </vt:lpstr>
      <vt:lpstr>Prezentace aplikace PowerPoint</vt:lpstr>
      <vt:lpstr>Legislativní okénko</vt:lpstr>
      <vt:lpstr>Prezentace aplikace PowerPoint</vt:lpstr>
      <vt:lpstr>Prezentace aplikace PowerPoint</vt:lpstr>
      <vt:lpstr>Školský zákon-paragraf 16</vt:lpstr>
      <vt:lpstr>Prezentace aplikace PowerPoint</vt:lpstr>
      <vt:lpstr>Žáci se speciálními  vzdělávacími potřebami</vt:lpstr>
      <vt:lpstr>Co konkrétního lze zobecnit</vt:lpstr>
      <vt:lpstr>Prezentace aplikace PowerPoint</vt:lpstr>
      <vt:lpstr>Jak pracovat se třídou, kde jsou žáci s různými SVP?</vt:lpstr>
      <vt:lpstr>Prezentace aplikace PowerPoint</vt:lpstr>
      <vt:lpstr>Obecné kompetence  asistenta pedagoga </vt:lpstr>
      <vt:lpstr>Prezentace aplikace PowerPoint</vt:lpstr>
      <vt:lpstr>Hlavní činnosti AP </vt:lpstr>
      <vt:lpstr>Prezentace aplikace PowerPoint</vt:lpstr>
      <vt:lpstr>Jakých forem může  práce AP nabývat?</vt:lpstr>
      <vt:lpstr>Prezentace aplikace PowerPoint</vt:lpstr>
      <vt:lpstr>Jak se mixuje konkrétní podoba práce AP ve třídě?</vt:lpstr>
      <vt:lpstr>Asistent v individuální práci</vt:lpstr>
      <vt:lpstr>Prezentace aplikace PowerPoint</vt:lpstr>
      <vt:lpstr>Na co myslet při individuální práci asistenta se žákem</vt:lpstr>
      <vt:lpstr>Prezentace aplikace PowerPoint</vt:lpstr>
      <vt:lpstr>Asistent ve skupinové práci</vt:lpstr>
      <vt:lpstr>Prezentace aplikace PowerPoint</vt:lpstr>
      <vt:lpstr>Asistent v práci se třídou</vt:lpstr>
      <vt:lpstr>Prezentace aplikace PowerPoint</vt:lpstr>
      <vt:lpstr>Nezastupitelná role pedagoga</vt:lpstr>
      <vt:lpstr>Prezentace aplikace PowerPoint</vt:lpstr>
      <vt:lpstr>Dojednávání na úrovni učitelé-asistenti-kdy je na co správný čas?</vt:lpstr>
      <vt:lpstr>Prezentace aplikace PowerPoint</vt:lpstr>
      <vt:lpstr>Tvorba a projednávání  IVP </vt:lpstr>
      <vt:lpstr>Prezentace aplikace PowerPoint</vt:lpstr>
      <vt:lpstr>Postup při přípravě na hodinu (optimálně ve dvou P+A)</vt:lpstr>
      <vt:lpstr>Prezentace aplikace PowerPoint</vt:lpstr>
      <vt:lpstr>Dodatek…</vt:lpstr>
      <vt:lpstr>Prezentace aplikace PowerPoint</vt:lpstr>
      <vt:lpstr>Kdo je ve hře v systému péče o žáky    se SVP a v jaké roli?</vt:lpstr>
      <vt:lpstr>Prezentace aplikace PowerPoint</vt:lpstr>
      <vt:lpstr>Práce asistenta jako výsledek dojednávání</vt:lpstr>
      <vt:lpstr>Dojednávání škola-ŠPZ</vt:lpstr>
      <vt:lpstr>Prezentace aplikace PowerPoint</vt:lpstr>
      <vt:lpstr>Dojednávání škola-asistenti</vt:lpstr>
      <vt:lpstr>Prezentace aplikace PowerPoint</vt:lpstr>
      <vt:lpstr>Role rodičů v systému</vt:lpstr>
      <vt:lpstr>Co potřebují asistenti  pro svou práci</vt:lpstr>
      <vt:lpstr>Co může asistent přinést škole</vt:lpstr>
      <vt:lpstr>Zdroje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 pedagoga a asistenta pedagoga                 ve školní praxi</dc:title>
  <dc:creator>Alice</dc:creator>
  <cp:lastModifiedBy>Hana Gaďurková</cp:lastModifiedBy>
  <cp:revision>107</cp:revision>
  <dcterms:created xsi:type="dcterms:W3CDTF">2014-10-11T11:52:17Z</dcterms:created>
  <dcterms:modified xsi:type="dcterms:W3CDTF">2017-05-11T12:36:19Z</dcterms:modified>
</cp:coreProperties>
</file>